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258" r:id="rId5"/>
    <p:sldId id="259" r:id="rId6"/>
    <p:sldId id="262" r:id="rId7"/>
    <p:sldId id="261" r:id="rId8"/>
    <p:sldId id="271" r:id="rId9"/>
    <p:sldId id="264" r:id="rId10"/>
    <p:sldId id="266" r:id="rId11"/>
    <p:sldId id="267" r:id="rId12"/>
    <p:sldId id="269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-3124" y="-20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6:55:22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24466,'2025'393'0,"-2086"-345"0,122-96 0,-116-22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2T16:56:22.0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58A4F-60BD-467E-9CBE-0E3F012130E4}" type="datetimeFigureOut">
              <a:rPr lang="de-DE" smtClean="0"/>
              <a:t>12.02.2026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15A65-5E29-41CC-90E6-B2AF317F6A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75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15A65-5E29-41CC-90E6-B2AF317F6AE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91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customXml" Target="../ink/ink1.xml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4" Type="http://schemas.openxmlformats.org/officeDocument/2006/relationships/image" Target="../media/image18.pn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Thesis Project Proposal</a:t>
            </a:r>
          </a:p>
        </p:txBody>
      </p:sp>
      <p:pic>
        <p:nvPicPr>
          <p:cNvPr id="1026" name="Picture 2" descr="Wireless EV charging – a gimmick or a revolution? | Autovista24">
            <a:extLst>
              <a:ext uri="{FF2B5EF4-FFF2-40B4-BE49-F238E27FC236}">
                <a16:creationId xmlns:a16="http://schemas.microsoft.com/office/drawing/2014/main" id="{1BCDCC0B-5BC6-360F-085D-256551CA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5"/>
          <a:stretch>
            <a:fillRect/>
          </a:stretch>
        </p:blipFill>
        <p:spPr bwMode="auto"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sX0" fmla="*/ 0 w 1371600"/>
              <a:gd name="csY0" fmla="*/ 0 h 13716"/>
              <a:gd name="csX1" fmla="*/ 685800 w 1371600"/>
              <a:gd name="csY1" fmla="*/ 0 h 13716"/>
              <a:gd name="csX2" fmla="*/ 1371600 w 1371600"/>
              <a:gd name="csY2" fmla="*/ 0 h 13716"/>
              <a:gd name="csX3" fmla="*/ 1371600 w 1371600"/>
              <a:gd name="csY3" fmla="*/ 13716 h 13716"/>
              <a:gd name="csX4" fmla="*/ 713232 w 1371600"/>
              <a:gd name="csY4" fmla="*/ 13716 h 13716"/>
              <a:gd name="csX5" fmla="*/ 0 w 1371600"/>
              <a:gd name="csY5" fmla="*/ 13716 h 13716"/>
              <a:gd name="csX6" fmla="*/ 0 w 1371600"/>
              <a:gd name="csY6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endParaRPr lang="en-US" sz="1900"/>
          </a:p>
          <a:p>
            <a:pPr marL="0" indent="0">
              <a:buNone/>
            </a:pPr>
            <a:r>
              <a:rPr lang="en-US" sz="1900"/>
              <a:t>AI-Enhanced Communication Link for Wireless Inductive Charging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Prototype Development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PCB design</a:t>
            </a:r>
            <a:r>
              <a:rPr lang="en-US" dirty="0"/>
              <a:t> or Normal Breadboard</a:t>
            </a:r>
            <a:endParaRPr dirty="0"/>
          </a:p>
          <a:p>
            <a:r>
              <a:rPr dirty="0"/>
              <a:t>Firmware development</a:t>
            </a:r>
          </a:p>
          <a:p>
            <a:r>
              <a:rPr dirty="0"/>
              <a:t>Hardware assembly</a:t>
            </a:r>
          </a:p>
          <a:p>
            <a:r>
              <a:rPr dirty="0"/>
              <a:t>Lab testing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1600200"/>
            <a:ext cx="9052560" cy="4525963"/>
          </a:xfrm>
        </p:spPr>
        <p:txBody>
          <a:bodyPr>
            <a:normAutofit/>
          </a:bodyPr>
          <a:lstStyle/>
          <a:p>
            <a:endParaRPr sz="3100" dirty="0"/>
          </a:p>
          <a:p>
            <a:r>
              <a:rPr lang="en-US" sz="3100" dirty="0"/>
              <a:t>Bit Error Rate (BER)</a:t>
            </a:r>
            <a:r>
              <a:rPr sz="3100" dirty="0"/>
              <a:t> vs Distance</a:t>
            </a:r>
          </a:p>
          <a:p>
            <a:r>
              <a:rPr lang="en-US" sz="3100" dirty="0"/>
              <a:t>Bit Error Rate (BER)</a:t>
            </a:r>
            <a:r>
              <a:rPr sz="3100" dirty="0"/>
              <a:t> vs Noise</a:t>
            </a:r>
          </a:p>
          <a:p>
            <a:r>
              <a:rPr lang="en-US" sz="3100" dirty="0"/>
              <a:t>Evaluation </a:t>
            </a:r>
            <a:r>
              <a:rPr sz="3100" dirty="0"/>
              <a:t>Comparison: Classical vs AI</a:t>
            </a:r>
            <a:r>
              <a:rPr lang="en-US" sz="3100" dirty="0"/>
              <a:t> </a:t>
            </a:r>
            <a:r>
              <a:rPr sz="3100" dirty="0"/>
              <a:t>demodulation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Timeline (6 Months)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Month 1: Research</a:t>
            </a:r>
          </a:p>
          <a:p>
            <a:r>
              <a:rPr dirty="0"/>
              <a:t>Month 2: Simulation + Design</a:t>
            </a:r>
          </a:p>
          <a:p>
            <a:r>
              <a:rPr dirty="0"/>
              <a:t>Month 3: Hardware design</a:t>
            </a:r>
          </a:p>
          <a:p>
            <a:r>
              <a:rPr dirty="0"/>
              <a:t>Month 4:  AI training</a:t>
            </a:r>
          </a:p>
          <a:p>
            <a:r>
              <a:rPr dirty="0"/>
              <a:t>Month 5: Testing</a:t>
            </a:r>
          </a:p>
          <a:p>
            <a:r>
              <a:rPr dirty="0"/>
              <a:t>Month 6: Final prototype + </a:t>
            </a:r>
            <a:r>
              <a:rPr lang="en-US" dirty="0"/>
              <a:t>T</a:t>
            </a:r>
            <a:r>
              <a:rPr dirty="0"/>
              <a:t>hesis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banks - Anker DE">
            <a:extLst>
              <a:ext uri="{FF2B5EF4-FFF2-40B4-BE49-F238E27FC236}">
                <a16:creationId xmlns:a16="http://schemas.microsoft.com/office/drawing/2014/main" id="{4C0D95A6-CE64-FE9C-14CE-532F7186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11886">
            <a:off x="120230" y="933054"/>
            <a:ext cx="2000634" cy="200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lection of Raspberry Pi PNG. | PlusPNG">
            <a:extLst>
              <a:ext uri="{FF2B5EF4-FFF2-40B4-BE49-F238E27FC236}">
                <a16:creationId xmlns:a16="http://schemas.microsoft.com/office/drawing/2014/main" id="{655D5E0C-B830-FE72-7A17-55590EB0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07628" y="1822526"/>
            <a:ext cx="2336476" cy="19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18A7B1-B562-6C7E-C04C-803404D2B82B}"/>
                  </a:ext>
                </a:extLst>
              </p14:cNvPr>
              <p14:cNvContentPartPr/>
              <p14:nvPr/>
            </p14:nvContentPartPr>
            <p14:xfrm flipV="1">
              <a:off x="1970380" y="1906350"/>
              <a:ext cx="729288" cy="158682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18A7B1-B562-6C7E-C04C-803404D2B8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1964261" y="1900233"/>
                <a:ext cx="741527" cy="17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9B3068-C947-E92F-2B2F-159CA4BE4431}"/>
                  </a:ext>
                </a:extLst>
              </p14:cNvPr>
              <p14:cNvContentPartPr/>
              <p14:nvPr/>
            </p14:nvContentPartPr>
            <p14:xfrm>
              <a:off x="4283268" y="388033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9B3068-C947-E92F-2B2F-159CA4BE44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7148" y="387421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F7839962-7D23-8B91-5DB7-6FACBA5DA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69" b="44469"/>
          <a:stretch>
            <a:fillRect/>
          </a:stretch>
        </p:blipFill>
        <p:spPr bwMode="auto">
          <a:xfrm flipH="1">
            <a:off x="1002049" y="4921654"/>
            <a:ext cx="2905731" cy="97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EA9386C-E8F7-A545-258C-B183EDEF8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69" b="44469"/>
          <a:stretch>
            <a:fillRect/>
          </a:stretch>
        </p:blipFill>
        <p:spPr bwMode="auto">
          <a:xfrm>
            <a:off x="5520107" y="4862023"/>
            <a:ext cx="3221973" cy="10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79EB2-E740-A7F3-7DF7-F742C65EF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82564" y="4862023"/>
            <a:ext cx="1092378" cy="841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0724FB-4AE4-B180-9397-EFC21A957C33}"/>
              </a:ext>
            </a:extLst>
          </p:cNvPr>
          <p:cNvSpPr txBox="1"/>
          <p:nvPr/>
        </p:nvSpPr>
        <p:spPr>
          <a:xfrm>
            <a:off x="447995" y="589952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DC 11.1V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ABB8F-B155-DB1C-5043-703AB3827344}"/>
              </a:ext>
            </a:extLst>
          </p:cNvPr>
          <p:cNvSpPr txBox="1"/>
          <p:nvPr/>
        </p:nvSpPr>
        <p:spPr>
          <a:xfrm>
            <a:off x="2756952" y="5899523"/>
            <a:ext cx="143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Transmitter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90FC3-D280-BA65-4444-42B2E5EF0E2D}"/>
              </a:ext>
            </a:extLst>
          </p:cNvPr>
          <p:cNvSpPr txBox="1"/>
          <p:nvPr/>
        </p:nvSpPr>
        <p:spPr>
          <a:xfrm>
            <a:off x="5651637" y="5899523"/>
            <a:ext cx="116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Receiver  </a:t>
            </a:r>
          </a:p>
        </p:txBody>
      </p:sp>
      <p:pic>
        <p:nvPicPr>
          <p:cNvPr id="1040" name="Picture 16" descr="The Engineering Behind Wireless Charging | Electro Sonic">
            <a:extLst>
              <a:ext uri="{FF2B5EF4-FFF2-40B4-BE49-F238E27FC236}">
                <a16:creationId xmlns:a16="http://schemas.microsoft.com/office/drawing/2014/main" id="{FAB3A85B-1BDF-1638-F72E-37632E5E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15" y="4612642"/>
            <a:ext cx="1817164" cy="12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F91791-8789-3E85-6256-87505E794980}"/>
              </a:ext>
            </a:extLst>
          </p:cNvPr>
          <p:cNvSpPr txBox="1"/>
          <p:nvPr/>
        </p:nvSpPr>
        <p:spPr>
          <a:xfrm>
            <a:off x="2003172" y="5219504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5B669-4068-9070-9D06-662F7A8FB282}"/>
              </a:ext>
            </a:extLst>
          </p:cNvPr>
          <p:cNvSpPr txBox="1"/>
          <p:nvPr/>
        </p:nvSpPr>
        <p:spPr>
          <a:xfrm>
            <a:off x="6919095" y="5147725"/>
            <a:ext cx="6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065A9-B81C-6FA1-55DC-C4A845066B0E}"/>
              </a:ext>
            </a:extLst>
          </p:cNvPr>
          <p:cNvSpPr txBox="1"/>
          <p:nvPr/>
        </p:nvSpPr>
        <p:spPr>
          <a:xfrm>
            <a:off x="8141951" y="5124638"/>
            <a:ext cx="94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 /2A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447C80-E32D-B13F-07FA-1D767CEDB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71103">
            <a:off x="7433991" y="3412546"/>
            <a:ext cx="1056006" cy="10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29967B-45A1-E9CB-51EE-0FF0482F9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99683" flipH="1">
            <a:off x="7540100" y="2335909"/>
            <a:ext cx="977104" cy="7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R14505M 3.6V 2.2Ah AA size spiral type with high pulse ability ...">
            <a:extLst>
              <a:ext uri="{FF2B5EF4-FFF2-40B4-BE49-F238E27FC236}">
                <a16:creationId xmlns:a16="http://schemas.microsoft.com/office/drawing/2014/main" id="{090D2E48-9AB4-6F16-22D1-B162193D6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6602">
            <a:off x="7246661" y="530491"/>
            <a:ext cx="1177520" cy="11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0B309C-5C1B-E96C-CEDD-49568102A360}"/>
              </a:ext>
            </a:extLst>
          </p:cNvPr>
          <p:cNvCxnSpPr>
            <a:endCxn id="19" idx="2"/>
          </p:cNvCxnSpPr>
          <p:nvPr/>
        </p:nvCxnSpPr>
        <p:spPr>
          <a:xfrm flipH="1" flipV="1">
            <a:off x="8417178" y="4193350"/>
            <a:ext cx="260149" cy="834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E4D6C8-837B-762C-BABA-B6FF8D7CBC62}"/>
              </a:ext>
            </a:extLst>
          </p:cNvPr>
          <p:cNvCxnSpPr>
            <a:cxnSpLocks/>
          </p:cNvCxnSpPr>
          <p:nvPr/>
        </p:nvCxnSpPr>
        <p:spPr>
          <a:xfrm flipH="1" flipV="1">
            <a:off x="7898207" y="3068872"/>
            <a:ext cx="330270" cy="6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C45249-7552-FB14-4B68-9330F8C1F56B}"/>
              </a:ext>
            </a:extLst>
          </p:cNvPr>
          <p:cNvCxnSpPr>
            <a:cxnSpLocks/>
          </p:cNvCxnSpPr>
          <p:nvPr/>
        </p:nvCxnSpPr>
        <p:spPr>
          <a:xfrm flipH="1" flipV="1">
            <a:off x="8475766" y="4062043"/>
            <a:ext cx="361388" cy="1062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C15E7A-9797-F48C-EB37-BD2D25EB38F7}"/>
              </a:ext>
            </a:extLst>
          </p:cNvPr>
          <p:cNvCxnSpPr>
            <a:cxnSpLocks/>
          </p:cNvCxnSpPr>
          <p:nvPr/>
        </p:nvCxnSpPr>
        <p:spPr>
          <a:xfrm flipH="1" flipV="1">
            <a:off x="8258566" y="3065101"/>
            <a:ext cx="115030" cy="712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C90352-C2D7-B465-B863-3B58316BE532}"/>
              </a:ext>
            </a:extLst>
          </p:cNvPr>
          <p:cNvCxnSpPr>
            <a:cxnSpLocks/>
          </p:cNvCxnSpPr>
          <p:nvPr/>
        </p:nvCxnSpPr>
        <p:spPr>
          <a:xfrm flipV="1">
            <a:off x="8180918" y="1160997"/>
            <a:ext cx="0" cy="1273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0291CB-32D5-5051-9C46-6384E58C996D}"/>
              </a:ext>
            </a:extLst>
          </p:cNvPr>
          <p:cNvCxnSpPr>
            <a:cxnSpLocks/>
          </p:cNvCxnSpPr>
          <p:nvPr/>
        </p:nvCxnSpPr>
        <p:spPr>
          <a:xfrm flipH="1" flipV="1">
            <a:off x="7444431" y="1215224"/>
            <a:ext cx="423687" cy="1143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27FA1C9-E04E-6294-FE4D-2DFEBE37A3F6}"/>
              </a:ext>
            </a:extLst>
          </p:cNvPr>
          <p:cNvSpPr txBox="1"/>
          <p:nvPr/>
        </p:nvSpPr>
        <p:spPr>
          <a:xfrm>
            <a:off x="6912582" y="576341"/>
            <a:ext cx="209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Charge </a:t>
            </a:r>
            <a:r>
              <a:rPr lang="de-DE" dirty="0" err="1"/>
              <a:t>Battery</a:t>
            </a:r>
            <a:r>
              <a:rPr lang="de-DE" dirty="0"/>
              <a:t> 3.7V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06248-702E-0DD3-8CD4-E527DBC072CE}"/>
              </a:ext>
            </a:extLst>
          </p:cNvPr>
          <p:cNvSpPr txBox="1"/>
          <p:nvPr/>
        </p:nvSpPr>
        <p:spPr>
          <a:xfrm>
            <a:off x="6714865" y="2273457"/>
            <a:ext cx="116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TP4056 Safe Charge </a:t>
            </a:r>
            <a:r>
              <a:rPr lang="de-DE" sz="1200" dirty="0" err="1"/>
              <a:t>module</a:t>
            </a:r>
            <a:r>
              <a:rPr lang="de-DE" sz="1200" dirty="0"/>
              <a:t>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0379BF-623F-C95F-F658-C438F78BE3BD}"/>
              </a:ext>
            </a:extLst>
          </p:cNvPr>
          <p:cNvSpPr txBox="1"/>
          <p:nvPr/>
        </p:nvSpPr>
        <p:spPr>
          <a:xfrm>
            <a:off x="6434280" y="3777908"/>
            <a:ext cx="108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INA219 I2C Digital Power Monitor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DC577D4-703A-F28B-14A3-E0637A153BF4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8612874" y="5124638"/>
            <a:ext cx="260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44" name="Picture 20" descr="Building Machine Learning Models Overview | Krasamo">
            <a:extLst>
              <a:ext uri="{FF2B5EF4-FFF2-40B4-BE49-F238E27FC236}">
                <a16:creationId xmlns:a16="http://schemas.microsoft.com/office/drawing/2014/main" id="{D6ADA933-C2A3-BF7A-C97A-AEA24676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09" y="2564351"/>
            <a:ext cx="1464762" cy="97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AB2C899-E786-A2BE-30ED-BCA928C3248D}"/>
              </a:ext>
            </a:extLst>
          </p:cNvPr>
          <p:cNvSpPr txBox="1"/>
          <p:nvPr/>
        </p:nvSpPr>
        <p:spPr>
          <a:xfrm>
            <a:off x="4642424" y="3472722"/>
            <a:ext cx="115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ML Digital</a:t>
            </a:r>
          </a:p>
          <a:p>
            <a:pPr algn="ctr"/>
            <a:r>
              <a:rPr lang="de-DE" sz="1400" dirty="0"/>
              <a:t> Data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423594-FE7E-FAB6-B7AD-7EB4104DEF62}"/>
              </a:ext>
            </a:extLst>
          </p:cNvPr>
          <p:cNvCxnSpPr>
            <a:cxnSpLocks/>
          </p:cNvCxnSpPr>
          <p:nvPr/>
        </p:nvCxnSpPr>
        <p:spPr>
          <a:xfrm>
            <a:off x="5891436" y="3195348"/>
            <a:ext cx="1640863" cy="606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60F0FA-2BB7-E91F-AD8D-91D5EC8DA189}"/>
              </a:ext>
            </a:extLst>
          </p:cNvPr>
          <p:cNvCxnSpPr>
            <a:cxnSpLocks/>
          </p:cNvCxnSpPr>
          <p:nvPr/>
        </p:nvCxnSpPr>
        <p:spPr>
          <a:xfrm flipH="1" flipV="1">
            <a:off x="3982764" y="2933315"/>
            <a:ext cx="674241" cy="118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A547486-361F-5EBC-6537-DEA7B769405C}"/>
              </a:ext>
            </a:extLst>
          </p:cNvPr>
          <p:cNvSpPr txBox="1"/>
          <p:nvPr/>
        </p:nvSpPr>
        <p:spPr>
          <a:xfrm>
            <a:off x="61493" y="2261413"/>
            <a:ext cx="196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5V/3A power </a:t>
            </a:r>
            <a:r>
              <a:rPr lang="de-DE" sz="1400" dirty="0" err="1"/>
              <a:t>bank</a:t>
            </a:r>
            <a:endParaRPr lang="de-DE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8D68B2-7C17-5224-6015-C4D886E74E60}"/>
              </a:ext>
            </a:extLst>
          </p:cNvPr>
          <p:cNvSpPr txBox="1"/>
          <p:nvPr/>
        </p:nvSpPr>
        <p:spPr>
          <a:xfrm>
            <a:off x="2366465" y="3801978"/>
            <a:ext cx="196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Raspberry Pi4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B1D6F43-4B57-E710-45C3-3AB5D2A1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68" y="-78960"/>
            <a:ext cx="7959978" cy="757702"/>
          </a:xfrm>
        </p:spPr>
        <p:txBody>
          <a:bodyPr>
            <a:normAutofit/>
          </a:bodyPr>
          <a:lstStyle/>
          <a:p>
            <a:r>
              <a:rPr sz="2800" u="sng" dirty="0"/>
              <a:t>System Overview</a:t>
            </a:r>
          </a:p>
        </p:txBody>
      </p:sp>
      <p:pic>
        <p:nvPicPr>
          <p:cNvPr id="1052" name="Picture 28" descr="5Psc 10uF Electrolytic Capacitor 50V | Daraz.com.bd">
            <a:extLst>
              <a:ext uri="{FF2B5EF4-FFF2-40B4-BE49-F238E27FC236}">
                <a16:creationId xmlns:a16="http://schemas.microsoft.com/office/drawing/2014/main" id="{C108CBF9-4CDD-7644-003F-A5FC2320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31800">
            <a:off x="8482893" y="2750738"/>
            <a:ext cx="382151" cy="3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5B94BA1E-BEAB-770C-60A2-38A3646894EA}"/>
              </a:ext>
            </a:extLst>
          </p:cNvPr>
          <p:cNvCxnSpPr>
            <a:cxnSpLocks/>
          </p:cNvCxnSpPr>
          <p:nvPr/>
        </p:nvCxnSpPr>
        <p:spPr>
          <a:xfrm flipH="1">
            <a:off x="7898207" y="2903855"/>
            <a:ext cx="564576" cy="190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2655337C-AF00-693E-4B52-6E7E2C6A4369}"/>
              </a:ext>
            </a:extLst>
          </p:cNvPr>
          <p:cNvCxnSpPr>
            <a:cxnSpLocks/>
            <a:endCxn id="20" idx="1"/>
          </p:cNvCxnSpPr>
          <p:nvPr/>
        </p:nvCxnSpPr>
        <p:spPr>
          <a:xfrm flipH="1">
            <a:off x="8320431" y="2981984"/>
            <a:ext cx="114615" cy="110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DE387B5B-DA5C-E11F-DF76-965C19BDB936}"/>
              </a:ext>
            </a:extLst>
          </p:cNvPr>
          <p:cNvSpPr txBox="1"/>
          <p:nvPr/>
        </p:nvSpPr>
        <p:spPr>
          <a:xfrm>
            <a:off x="8469144" y="2930291"/>
            <a:ext cx="6393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" dirty="0"/>
              <a:t>100uF &amp; 0.1µF C</a:t>
            </a:r>
          </a:p>
        </p:txBody>
      </p:sp>
      <p:pic>
        <p:nvPicPr>
          <p:cNvPr id="1059" name="Picture 32" descr="LCD is supplied more than required current - Displays - Arduino Forum">
            <a:extLst>
              <a:ext uri="{FF2B5EF4-FFF2-40B4-BE49-F238E27FC236}">
                <a16:creationId xmlns:a16="http://schemas.microsoft.com/office/drawing/2014/main" id="{5D0143C9-0B44-7E5E-90F2-5D13AE7EE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31739" r="7699"/>
          <a:stretch>
            <a:fillRect/>
          </a:stretch>
        </p:blipFill>
        <p:spPr bwMode="auto">
          <a:xfrm>
            <a:off x="4737608" y="1710250"/>
            <a:ext cx="1405882" cy="60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9B8C6DE2-A072-187F-981D-4D0E08CE7818}"/>
              </a:ext>
            </a:extLst>
          </p:cNvPr>
          <p:cNvCxnSpPr>
            <a:cxnSpLocks/>
            <a:endCxn id="1059" idx="1"/>
          </p:cNvCxnSpPr>
          <p:nvPr/>
        </p:nvCxnSpPr>
        <p:spPr>
          <a:xfrm flipV="1">
            <a:off x="4051228" y="2014499"/>
            <a:ext cx="686380" cy="62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F0CC9A37-F5BC-081D-7B64-72179BE02ABD}"/>
              </a:ext>
            </a:extLst>
          </p:cNvPr>
          <p:cNvCxnSpPr>
            <a:cxnSpLocks/>
          </p:cNvCxnSpPr>
          <p:nvPr/>
        </p:nvCxnSpPr>
        <p:spPr>
          <a:xfrm>
            <a:off x="6089168" y="2005718"/>
            <a:ext cx="1443131" cy="1796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8063D30-AF02-E057-2491-5A12C1A31DED}"/>
              </a:ext>
            </a:extLst>
          </p:cNvPr>
          <p:cNvSpPr txBox="1"/>
          <p:nvPr/>
        </p:nvSpPr>
        <p:spPr>
          <a:xfrm>
            <a:off x="4327607" y="1428858"/>
            <a:ext cx="2301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Voltage</a:t>
            </a:r>
            <a:r>
              <a:rPr lang="de-DE" sz="1400" dirty="0"/>
              <a:t>/ </a:t>
            </a:r>
            <a:r>
              <a:rPr lang="de-DE" sz="1400" dirty="0" err="1"/>
              <a:t>Charging</a:t>
            </a:r>
            <a:r>
              <a:rPr lang="de-DE" sz="1400" dirty="0"/>
              <a:t> Display</a:t>
            </a:r>
          </a:p>
        </p:txBody>
      </p:sp>
      <p:pic>
        <p:nvPicPr>
          <p:cNvPr id="1068" name="Picture 34" descr="Light-Emitting Diodes (LEDs) - SparkFun Learn">
            <a:extLst>
              <a:ext uri="{FF2B5EF4-FFF2-40B4-BE49-F238E27FC236}">
                <a16:creationId xmlns:a16="http://schemas.microsoft.com/office/drawing/2014/main" id="{D3E2D042-13DB-7B72-9B38-0AFF8280A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 t="3609" r="54155" b="818"/>
          <a:stretch>
            <a:fillRect/>
          </a:stretch>
        </p:blipFill>
        <p:spPr bwMode="auto">
          <a:xfrm rot="5400000">
            <a:off x="8480334" y="1177049"/>
            <a:ext cx="195403" cy="6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36" descr="Basic Electronic Components Used in Circuits">
            <a:extLst>
              <a:ext uri="{FF2B5EF4-FFF2-40B4-BE49-F238E27FC236}">
                <a16:creationId xmlns:a16="http://schemas.microsoft.com/office/drawing/2014/main" id="{A8484816-1FB1-4AD1-2C1D-A3FD82540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45013" y="1682807"/>
            <a:ext cx="572731" cy="3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832CA203-74E6-8005-1356-C51B73B2B808}"/>
              </a:ext>
            </a:extLst>
          </p:cNvPr>
          <p:cNvSpPr txBox="1"/>
          <p:nvPr/>
        </p:nvSpPr>
        <p:spPr>
          <a:xfrm>
            <a:off x="8462783" y="1671762"/>
            <a:ext cx="698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/>
              <a:t>LED &amp; R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3A0FAACD-13BE-790E-F3C6-CB25D402DA57}"/>
              </a:ext>
            </a:extLst>
          </p:cNvPr>
          <p:cNvSpPr txBox="1"/>
          <p:nvPr/>
        </p:nvSpPr>
        <p:spPr>
          <a:xfrm>
            <a:off x="3636489" y="5748285"/>
            <a:ext cx="2301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AC Wireless </a:t>
            </a:r>
            <a:r>
              <a:rPr lang="de-DE" sz="1200" dirty="0" err="1"/>
              <a:t>Charging</a:t>
            </a:r>
            <a:endParaRPr lang="de-DE" sz="1200" dirty="0"/>
          </a:p>
        </p:txBody>
      </p:sp>
      <p:pic>
        <p:nvPicPr>
          <p:cNvPr id="1073" name="Picture 28" descr="5Psc 10uF Electrolytic Capacitor 50V | Daraz.com.bd">
            <a:extLst>
              <a:ext uri="{FF2B5EF4-FFF2-40B4-BE49-F238E27FC236}">
                <a16:creationId xmlns:a16="http://schemas.microsoft.com/office/drawing/2014/main" id="{4B7BD634-73B7-4EEE-3BBB-E1D3D950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31800">
            <a:off x="8917627" y="2814933"/>
            <a:ext cx="156655" cy="1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6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7F96E-8E2A-F8C0-04EE-B79F4347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8" y="795528"/>
            <a:ext cx="4486684" cy="574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10C8A-773F-D843-07AD-E574ADAF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92" y="699319"/>
            <a:ext cx="3798370" cy="27683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50376AF-AD2B-C79D-858A-E9CE99C5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603"/>
            <a:ext cx="8229600" cy="520890"/>
          </a:xfrm>
        </p:spPr>
        <p:txBody>
          <a:bodyPr>
            <a:normAutofit fontScale="90000"/>
          </a:bodyPr>
          <a:lstStyle/>
          <a:p>
            <a:r>
              <a:rPr lang="en-US" dirty="0"/>
              <a:t>Wireless Charging trends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3170-1257-687F-78E4-15262107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992" y="3522450"/>
            <a:ext cx="3879980" cy="30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50" y="914399"/>
            <a:ext cx="837175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sz="2400" dirty="0"/>
          </a:p>
          <a:p>
            <a:pPr>
              <a:lnSpc>
                <a:spcPct val="150000"/>
              </a:lnSpc>
            </a:pPr>
            <a:r>
              <a:rPr sz="2400" dirty="0"/>
              <a:t>Inductive charging systems suffer from strong EMI and noise</a:t>
            </a:r>
          </a:p>
          <a:p>
            <a:pPr>
              <a:lnSpc>
                <a:spcPct val="150000"/>
              </a:lnSpc>
            </a:pPr>
            <a:r>
              <a:rPr sz="2400" dirty="0"/>
              <a:t>Reliable communication is difficult</a:t>
            </a:r>
          </a:p>
          <a:p>
            <a:pPr>
              <a:lnSpc>
                <a:spcPct val="150000"/>
              </a:lnSpc>
            </a:pPr>
            <a:r>
              <a:rPr sz="2400" dirty="0"/>
              <a:t>Classical signal processing reaches performance limits</a:t>
            </a:r>
          </a:p>
          <a:p>
            <a:pPr>
              <a:lnSpc>
                <a:spcPct val="150000"/>
              </a:lnSpc>
            </a:pPr>
            <a:r>
              <a:rPr sz="2400" dirty="0"/>
              <a:t>AI offers new adaptive and robust solutions</a:t>
            </a:r>
          </a:p>
        </p:txBody>
      </p:sp>
      <p:pic>
        <p:nvPicPr>
          <p:cNvPr id="2052" name="Picture 4" descr="Engineers Explain Noise Suppression Techniques – Noise Suppression  Solutions for Wireless Power Transfer (Part 1) – | Murata Manufacturing  Articles">
            <a:extLst>
              <a:ext uri="{FF2B5EF4-FFF2-40B4-BE49-F238E27FC236}">
                <a16:creationId xmlns:a16="http://schemas.microsoft.com/office/drawing/2014/main" id="{F550B3C4-892C-15AE-3B28-0DAF14BE2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40" b="25172"/>
          <a:stretch>
            <a:fillRect/>
          </a:stretch>
        </p:blipFill>
        <p:spPr bwMode="auto">
          <a:xfrm>
            <a:off x="4603168" y="4343020"/>
            <a:ext cx="4256950" cy="14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BF18F163-D9C7-3554-7433-77728E70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8" y="4503993"/>
            <a:ext cx="3542392" cy="13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Objectives</a:t>
            </a:r>
          </a:p>
        </p:txBody>
      </p:sp>
      <p:pic>
        <p:nvPicPr>
          <p:cNvPr id="4098" name="Picture 2" descr="Dynamic Wireless Charging Road for Electric Vehicles – SR Robotics">
            <a:extLst>
              <a:ext uri="{FF2B5EF4-FFF2-40B4-BE49-F238E27FC236}">
                <a16:creationId xmlns:a16="http://schemas.microsoft.com/office/drawing/2014/main" id="{E3754F9D-9A66-CAFB-DBB7-722B3B24F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10" y="4943382"/>
            <a:ext cx="3269064" cy="163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5C56F0-AA77-4BEE-F612-E942ACEDC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20495"/>
              </p:ext>
            </p:extLst>
          </p:nvPr>
        </p:nvGraphicFramePr>
        <p:xfrm>
          <a:off x="457200" y="1417639"/>
          <a:ext cx="7888595" cy="31292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702552">
                  <a:extLst>
                    <a:ext uri="{9D8B030D-6E8A-4147-A177-3AD203B41FA5}">
                      <a16:colId xmlns:a16="http://schemas.microsoft.com/office/drawing/2014/main" val="1519451372"/>
                    </a:ext>
                  </a:extLst>
                </a:gridCol>
                <a:gridCol w="1186043">
                  <a:extLst>
                    <a:ext uri="{9D8B030D-6E8A-4147-A177-3AD203B41FA5}">
                      <a16:colId xmlns:a16="http://schemas.microsoft.com/office/drawing/2014/main" val="4228801037"/>
                    </a:ext>
                  </a:extLst>
                </a:gridCol>
              </a:tblGrid>
              <a:tr h="2856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Task</a:t>
                      </a:r>
                    </a:p>
                  </a:txBody>
                  <a:tcPr marL="75433" marR="75433" marT="37716" marB="3771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Duration</a:t>
                      </a:r>
                    </a:p>
                  </a:txBody>
                  <a:tcPr marL="75433" marR="75433" marT="37716" marB="3771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83529"/>
                  </a:ext>
                </a:extLst>
              </a:tr>
              <a:tr h="50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Literature review and research on wireless communication for inductive charging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2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1770771415"/>
                  </a:ext>
                </a:extLst>
              </a:tr>
              <a:tr h="50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Design of wireless communication link (modulation, signal processing concepts)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3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1305795121"/>
                  </a:ext>
                </a:extLst>
              </a:tr>
              <a:tr h="298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Development of power electronics interface (for the prototype hardware)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3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182092367"/>
                  </a:ext>
                </a:extLst>
              </a:tr>
              <a:tr h="298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Hardware prototype design and PCB implementation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4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2123746689"/>
                  </a:ext>
                </a:extLst>
              </a:tr>
              <a:tr h="298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/>
                        <a:t>Implementation of AI-based demodulation algorithms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3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4223517492"/>
                  </a:ext>
                </a:extLst>
              </a:tr>
              <a:tr h="298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Laboratory testing and validation of the system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4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1934483326"/>
                  </a:ext>
                </a:extLst>
              </a:tr>
              <a:tr h="298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Data analysis, evaluation, and selection of best approach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/>
                        <a:t>2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2706201482"/>
                  </a:ext>
                </a:extLst>
              </a:tr>
              <a:tr h="28569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Thesis writing and documentation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2 weeks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31644229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E13E1F-5D5C-757F-8B6A-57E5CF7D5346}"/>
              </a:ext>
            </a:extLst>
          </p:cNvPr>
          <p:cNvSpPr txBox="1"/>
          <p:nvPr/>
        </p:nvSpPr>
        <p:spPr>
          <a:xfrm>
            <a:off x="227810" y="452092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Ex:</a:t>
            </a:r>
          </a:p>
        </p:txBody>
      </p:sp>
      <p:pic>
        <p:nvPicPr>
          <p:cNvPr id="1026" name="Picture 2" descr="Wireless Charging System For Electrical Vehicles On The Road ...">
            <a:extLst>
              <a:ext uri="{FF2B5EF4-FFF2-40B4-BE49-F238E27FC236}">
                <a16:creationId xmlns:a16="http://schemas.microsoft.com/office/drawing/2014/main" id="{0FF5281D-1E47-7515-4972-BF66C5EA5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2" t="12101" r="7118" b="4204"/>
          <a:stretch>
            <a:fillRect/>
          </a:stretch>
        </p:blipFill>
        <p:spPr bwMode="auto">
          <a:xfrm>
            <a:off x="3786476" y="4834227"/>
            <a:ext cx="2101892" cy="17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ynamic Wireless Power Transfer Charging Infrastructure for Future EVs ...">
            <a:extLst>
              <a:ext uri="{FF2B5EF4-FFF2-40B4-BE49-F238E27FC236}">
                <a16:creationId xmlns:a16="http://schemas.microsoft.com/office/drawing/2014/main" id="{5F9D0AEA-D592-6167-86EE-E8D8763A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53" y="4890254"/>
            <a:ext cx="2639947" cy="16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"/>
            <a:ext cx="8229600" cy="841566"/>
          </a:xfrm>
        </p:spPr>
        <p:txBody>
          <a:bodyPr/>
          <a:lstStyle/>
          <a:p>
            <a:r>
              <a:rPr dirty="0"/>
              <a:t>System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7AEE8-383C-3950-6426-C6D9E9F1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747094"/>
            <a:ext cx="7708392" cy="3265318"/>
          </a:xfrm>
          <a:prstGeom prst="rect">
            <a:avLst/>
          </a:prstGeom>
        </p:spPr>
      </p:pic>
      <p:pic>
        <p:nvPicPr>
          <p:cNvPr id="9" name="Picture 8" descr="A group of cars driving on a road&#10;&#10;AI-generated content may be incorrect.">
            <a:extLst>
              <a:ext uri="{FF2B5EF4-FFF2-40B4-BE49-F238E27FC236}">
                <a16:creationId xmlns:a16="http://schemas.microsoft.com/office/drawing/2014/main" id="{2768E8CC-058C-E716-1360-DA8B7A00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5" y="3694175"/>
            <a:ext cx="3509460" cy="3008377"/>
          </a:xfrm>
          <a:prstGeom prst="rect">
            <a:avLst/>
          </a:prstGeom>
        </p:spPr>
      </p:pic>
      <p:pic>
        <p:nvPicPr>
          <p:cNvPr id="4" name="Picture 3" descr="A diagram of a car driving&#10;&#10;AI-generated content may be incorrect.">
            <a:extLst>
              <a:ext uri="{FF2B5EF4-FFF2-40B4-BE49-F238E27FC236}">
                <a16:creationId xmlns:a16="http://schemas.microsoft.com/office/drawing/2014/main" id="{A89A7E9C-CF6E-B6B5-0E8B-4AA5F3F7D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48" y="4342160"/>
            <a:ext cx="5054172" cy="20306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D17CE2-8AF2-C3A5-1BC7-5330A4B3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21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15BE8-80D7-4143-0F0E-B9B4668B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94" y="3938403"/>
            <a:ext cx="5647513" cy="1968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706438"/>
          </a:xfrm>
        </p:spPr>
        <p:txBody>
          <a:bodyPr>
            <a:normAutofit fontScale="90000"/>
          </a:bodyPr>
          <a:lstStyle/>
          <a:p>
            <a:r>
              <a:rPr dirty="0"/>
              <a:t>Hardware Architecture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C808C6-1621-99A3-28D4-3290CA134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37618"/>
              </p:ext>
            </p:extLst>
          </p:nvPr>
        </p:nvGraphicFramePr>
        <p:xfrm>
          <a:off x="457200" y="812610"/>
          <a:ext cx="8430767" cy="55972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02878">
                  <a:extLst>
                    <a:ext uri="{9D8B030D-6E8A-4147-A177-3AD203B41FA5}">
                      <a16:colId xmlns:a16="http://schemas.microsoft.com/office/drawing/2014/main" val="1000267085"/>
                    </a:ext>
                  </a:extLst>
                </a:gridCol>
                <a:gridCol w="1634459">
                  <a:extLst>
                    <a:ext uri="{9D8B030D-6E8A-4147-A177-3AD203B41FA5}">
                      <a16:colId xmlns:a16="http://schemas.microsoft.com/office/drawing/2014/main" val="3610877949"/>
                    </a:ext>
                  </a:extLst>
                </a:gridCol>
                <a:gridCol w="1525040">
                  <a:extLst>
                    <a:ext uri="{9D8B030D-6E8A-4147-A177-3AD203B41FA5}">
                      <a16:colId xmlns:a16="http://schemas.microsoft.com/office/drawing/2014/main" val="572176436"/>
                    </a:ext>
                  </a:extLst>
                </a:gridCol>
                <a:gridCol w="1043118">
                  <a:extLst>
                    <a:ext uri="{9D8B030D-6E8A-4147-A177-3AD203B41FA5}">
                      <a16:colId xmlns:a16="http://schemas.microsoft.com/office/drawing/2014/main" val="2223657096"/>
                    </a:ext>
                  </a:extLst>
                </a:gridCol>
                <a:gridCol w="2525272">
                  <a:extLst>
                    <a:ext uri="{9D8B030D-6E8A-4147-A177-3AD203B41FA5}">
                      <a16:colId xmlns:a16="http://schemas.microsoft.com/office/drawing/2014/main" val="109392795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Category</a:t>
                      </a:r>
                    </a:p>
                  </a:txBody>
                  <a:tcPr marL="24203" marR="24203" marT="12102" marB="1210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Component</a:t>
                      </a:r>
                    </a:p>
                  </a:txBody>
                  <a:tcPr marL="24203" marR="24203" marT="12102" marB="1210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Description</a:t>
                      </a:r>
                    </a:p>
                  </a:txBody>
                  <a:tcPr marL="24203" marR="24203" marT="12102" marB="1210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Quantity</a:t>
                      </a:r>
                    </a:p>
                  </a:txBody>
                  <a:tcPr marL="24203" marR="24203" marT="12102" marB="1210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Notes</a:t>
                      </a:r>
                    </a:p>
                  </a:txBody>
                  <a:tcPr marL="24203" marR="24203" marT="12102" marB="1210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387987"/>
                  </a:ext>
                </a:extLst>
              </a:tr>
              <a:tr h="449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Transmitter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Inductive charging coil, planar/circular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Choose frequency ~100–150 kHz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3172563359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Receiver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Matching coil for RX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Same specs as transmitter coil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1666183590"/>
                  </a:ext>
                </a:extLst>
              </a:tr>
              <a:tr h="449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H-Bridge / Coil Driver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MOSFET-based driver for Tx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Can use IRF540N or similar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949310321"/>
                  </a:ext>
                </a:extLst>
              </a:tr>
              <a:tr h="583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Capacitors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For LC resonant tuning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4-6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Ceramic / electrolytic, rated for coil voltage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4018537622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Inductors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Resonant matching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2-4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Depends on coil specs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4131648772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Shunt Resistors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For current sensing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Low ohm, high power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3960607392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Power / Coil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Connectors &amp; Wires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For connections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 set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20–24 AWG recommended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3397690597"/>
                  </a:ext>
                </a:extLst>
              </a:tr>
              <a:tr h="4491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MCU / Communication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ESP32 Dev Board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Wi-Fi + Bluetooth + basic TinyML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Preprocessing, sensors, communication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3646171638"/>
                  </a:ext>
                </a:extLst>
              </a:tr>
              <a:tr h="583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MCU / Communication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Level Shifters / ADC(Analog </a:t>
                      </a:r>
                      <a:r>
                        <a:rPr lang="en-US" sz="1200" dirty="0" err="1"/>
                        <a:t>Degital</a:t>
                      </a:r>
                      <a:r>
                        <a:rPr lang="en-US" sz="1200" dirty="0"/>
                        <a:t> Converter)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Optional if needed for voltage/current sensors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1-2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For interfacing analog signals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706072962"/>
                  </a:ext>
                </a:extLst>
              </a:tr>
              <a:tr h="5839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AI / Processing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Raspberry Pi 4 B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Runs ML and NNs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8 GB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2755307053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Sensors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Current Sensor Module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Measures coil current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ACS712 or similar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358490464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Misc / Prototyping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Breadboard / PCB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Prototype connections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For test circuits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2219562790"/>
                  </a:ext>
                </a:extLst>
              </a:tr>
              <a:tr h="3144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Misc / Prototyping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Jumper Wires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Connections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/>
                        <a:t>1 set</a:t>
                      </a:r>
                    </a:p>
                  </a:txBody>
                  <a:tcPr marL="24203" marR="24203" marT="12102" marB="1210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/>
                        <a:t>Male-to-male/female</a:t>
                      </a:r>
                    </a:p>
                  </a:txBody>
                  <a:tcPr marL="24203" marR="24203" marT="12102" marB="12102" anchor="ctr"/>
                </a:tc>
                <a:extLst>
                  <a:ext uri="{0D108BD9-81ED-4DB2-BD59-A6C34878D82A}">
                    <a16:rowId xmlns:a16="http://schemas.microsoft.com/office/drawing/2014/main" val="1877762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2CA6-49F7-63C1-0C30-1D996B81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0"/>
            <a:ext cx="8229600" cy="1143000"/>
          </a:xfrm>
        </p:spPr>
        <p:txBody>
          <a:bodyPr/>
          <a:lstStyle/>
          <a:p>
            <a:r>
              <a:rPr lang="en-US" dirty="0"/>
              <a:t>AI Role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8AC944-C8CB-A56C-91BF-81ED217EEF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296" y="1191666"/>
            <a:ext cx="9518904" cy="389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coil alignment detection (</a:t>
            </a:r>
            <a:r>
              <a:rPr lang="en-US" sz="1800" dirty="0"/>
              <a:t>CNN + Regression Neural Network)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frequency tuning (</a:t>
            </a:r>
            <a:r>
              <a:rPr lang="en-US" sz="1800" dirty="0"/>
              <a:t>Deep Neural Network (DNN) + Reinforcement Learning (RL)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impedance matching (</a:t>
            </a:r>
            <a:r>
              <a:rPr lang="en-US" sz="1800" dirty="0"/>
              <a:t>Regression Neural Network (MLP))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 modulation selection (</a:t>
            </a:r>
            <a:r>
              <a:rPr lang="en-US" sz="1800" dirty="0"/>
              <a:t>Classification Neural Network) for Noise also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Noise &amp; interference suppression (</a:t>
            </a:r>
            <a:r>
              <a:rPr lang="en-US" sz="1800" dirty="0"/>
              <a:t>Autoencoder)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Fault detection &amp; protection </a:t>
            </a:r>
            <a:r>
              <a:rPr lang="en-US" altLang="en-US" sz="1800" b="1" dirty="0">
                <a:latin typeface="Arial" panose="020B0604020202020204" pitchFamily="34" charset="0"/>
              </a:rPr>
              <a:t>(</a:t>
            </a:r>
            <a:r>
              <a:rPr lang="en-US" sz="1800" dirty="0"/>
              <a:t>Autoencoder)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 optimization in real time </a:t>
            </a:r>
            <a:r>
              <a:rPr lang="en-US" sz="1800" dirty="0"/>
              <a:t>(Deep Q-Network, DQN) system Stability &amp; Power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9AD5F0-48F9-A2C6-0EC6-AF02785F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6251"/>
              </p:ext>
            </p:extLst>
          </p:nvPr>
        </p:nvGraphicFramePr>
        <p:xfrm>
          <a:off x="411480" y="5262213"/>
          <a:ext cx="8503920" cy="13716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373470639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582451663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49936938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1984834435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537848192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887058358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3931717793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892316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I_tx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V_rx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Best Freq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Best Mod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Efficiency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384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2.1A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21°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105kHz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847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1.7A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29V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45°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15cm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61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0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" y="1170431"/>
            <a:ext cx="8796528" cy="1931063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Real signal acquisition using ADC</a:t>
            </a:r>
          </a:p>
          <a:p>
            <a:r>
              <a:rPr dirty="0"/>
              <a:t>Multiple distances, alignments, EMI </a:t>
            </a:r>
            <a:r>
              <a:rPr lang="en-US" dirty="0"/>
              <a:t>testing </a:t>
            </a:r>
            <a:r>
              <a:rPr dirty="0"/>
              <a:t>levels</a:t>
            </a:r>
          </a:p>
          <a:p>
            <a:r>
              <a:rPr dirty="0"/>
              <a:t>Automatic labeling via known TX bitstream</a:t>
            </a:r>
          </a:p>
        </p:txBody>
      </p:sp>
      <p:pic>
        <p:nvPicPr>
          <p:cNvPr id="6146" name="Picture 2" descr="ADC and Sampling">
            <a:extLst>
              <a:ext uri="{FF2B5EF4-FFF2-40B4-BE49-F238E27FC236}">
                <a16:creationId xmlns:a16="http://schemas.microsoft.com/office/drawing/2014/main" id="{D005C7F9-493D-E12F-9D05-F5BC4748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" y="3101494"/>
            <a:ext cx="4129849" cy="23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king automated data labeling a reality in modern AI | Snorkel AI">
            <a:extLst>
              <a:ext uri="{FF2B5EF4-FFF2-40B4-BE49-F238E27FC236}">
                <a16:creationId xmlns:a16="http://schemas.microsoft.com/office/drawing/2014/main" id="{3ED2CF8C-B165-5A10-293E-64E22EF6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40" y="4936046"/>
            <a:ext cx="4809744" cy="1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On-screen Show (4:3)</PresentationFormat>
  <Paragraphs>177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Office Theme</vt:lpstr>
      <vt:lpstr>Thesis Project Proposal</vt:lpstr>
      <vt:lpstr>Wireless Charging trends</vt:lpstr>
      <vt:lpstr>Project Motivation</vt:lpstr>
      <vt:lpstr>Project Objectives</vt:lpstr>
      <vt:lpstr>System Overview</vt:lpstr>
      <vt:lpstr>PowerPoint Presentation</vt:lpstr>
      <vt:lpstr>Hardware Architecture</vt:lpstr>
      <vt:lpstr>AI Role</vt:lpstr>
      <vt:lpstr>Dataset Collection</vt:lpstr>
      <vt:lpstr>Prototype Development Plan</vt:lpstr>
      <vt:lpstr>Experimental Validation</vt:lpstr>
      <vt:lpstr>Project Timeline (6 Months)</vt:lpstr>
      <vt:lpstr>System Overview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Mohamed Abdo</cp:lastModifiedBy>
  <cp:revision>14</cp:revision>
  <dcterms:created xsi:type="dcterms:W3CDTF">2013-01-27T09:14:16Z</dcterms:created>
  <dcterms:modified xsi:type="dcterms:W3CDTF">2026-02-12T17:46:54Z</dcterms:modified>
  <cp:category/>
</cp:coreProperties>
</file>